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3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98" autoAdjust="0"/>
    <p:restoredTop sz="94624" autoAdjust="0"/>
  </p:normalViewPr>
  <p:slideViewPr>
    <p:cSldViewPr snapToGrid="0" snapToObjects="1">
      <p:cViewPr varScale="1">
        <p:scale>
          <a:sx n="58" d="100"/>
          <a:sy n="58" d="100"/>
        </p:scale>
        <p:origin x="-76" y="-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5291E-F097-43C3-B0AB-4576457433B1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C03CB-3B4D-4CF0-A61B-BAC9FADC5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95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2"/>
            <a:ext cx="1243584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2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89A9-A168-48D1-94B6-C53BB460B176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F452-6B42-492D-A48D-FC582692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347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89A9-A168-48D1-94B6-C53BB460B176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F452-6B42-492D-A48D-FC582692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132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89A9-A168-48D1-94B6-C53BB460B176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F452-6B42-492D-A48D-FC582692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532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89A9-A168-48D1-94B6-C53BB460B176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F452-6B42-492D-A48D-FC582692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7993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2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077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15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23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3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38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46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5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6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89A9-A168-48D1-94B6-C53BB460B176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F452-6B42-492D-A48D-FC582692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4028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89A9-A168-48D1-94B6-C53BB460B176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F452-6B42-492D-A48D-FC582692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951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77" indent="0">
              <a:buNone/>
              <a:defRPr sz="2900" b="1"/>
            </a:lvl2pPr>
            <a:lvl3pPr marL="1306155" indent="0">
              <a:buNone/>
              <a:defRPr sz="2600" b="1"/>
            </a:lvl3pPr>
            <a:lvl4pPr marL="1959233" indent="0">
              <a:buNone/>
              <a:defRPr sz="2300" b="1"/>
            </a:lvl4pPr>
            <a:lvl5pPr marL="2612311" indent="0">
              <a:buNone/>
              <a:defRPr sz="2300" b="1"/>
            </a:lvl5pPr>
            <a:lvl6pPr marL="3265388" indent="0">
              <a:buNone/>
              <a:defRPr sz="2300" b="1"/>
            </a:lvl6pPr>
            <a:lvl7pPr marL="3918465" indent="0">
              <a:buNone/>
              <a:defRPr sz="2300" b="1"/>
            </a:lvl7pPr>
            <a:lvl8pPr marL="4571543" indent="0">
              <a:buNone/>
              <a:defRPr sz="2300" b="1"/>
            </a:lvl8pPr>
            <a:lvl9pPr marL="5224620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77" indent="0">
              <a:buNone/>
              <a:defRPr sz="2900" b="1"/>
            </a:lvl2pPr>
            <a:lvl3pPr marL="1306155" indent="0">
              <a:buNone/>
              <a:defRPr sz="2600" b="1"/>
            </a:lvl3pPr>
            <a:lvl4pPr marL="1959233" indent="0">
              <a:buNone/>
              <a:defRPr sz="2300" b="1"/>
            </a:lvl4pPr>
            <a:lvl5pPr marL="2612311" indent="0">
              <a:buNone/>
              <a:defRPr sz="2300" b="1"/>
            </a:lvl5pPr>
            <a:lvl6pPr marL="3265388" indent="0">
              <a:buNone/>
              <a:defRPr sz="2300" b="1"/>
            </a:lvl6pPr>
            <a:lvl7pPr marL="3918465" indent="0">
              <a:buNone/>
              <a:defRPr sz="2300" b="1"/>
            </a:lvl7pPr>
            <a:lvl8pPr marL="4571543" indent="0">
              <a:buNone/>
              <a:defRPr sz="2300" b="1"/>
            </a:lvl8pPr>
            <a:lvl9pPr marL="5224620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89A9-A168-48D1-94B6-C53BB460B176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F452-6B42-492D-A48D-FC582692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3251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89A9-A168-48D1-94B6-C53BB460B176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F452-6B42-492D-A48D-FC582692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8714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89A9-A168-48D1-94B6-C53BB460B176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F452-6B42-492D-A48D-FC582692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176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2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2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077" indent="0">
              <a:buNone/>
              <a:defRPr sz="1700"/>
            </a:lvl2pPr>
            <a:lvl3pPr marL="1306155" indent="0">
              <a:buNone/>
              <a:defRPr sz="1400"/>
            </a:lvl3pPr>
            <a:lvl4pPr marL="1959233" indent="0">
              <a:buNone/>
              <a:defRPr sz="1300"/>
            </a:lvl4pPr>
            <a:lvl5pPr marL="2612311" indent="0">
              <a:buNone/>
              <a:defRPr sz="1300"/>
            </a:lvl5pPr>
            <a:lvl6pPr marL="3265388" indent="0">
              <a:buNone/>
              <a:defRPr sz="1300"/>
            </a:lvl6pPr>
            <a:lvl7pPr marL="3918465" indent="0">
              <a:buNone/>
              <a:defRPr sz="1300"/>
            </a:lvl7pPr>
            <a:lvl8pPr marL="4571543" indent="0">
              <a:buNone/>
              <a:defRPr sz="1300"/>
            </a:lvl8pPr>
            <a:lvl9pPr marL="5224620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89A9-A168-48D1-94B6-C53BB460B176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F452-6B42-492D-A48D-FC582692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7575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077" indent="0">
              <a:buNone/>
              <a:defRPr sz="4000"/>
            </a:lvl2pPr>
            <a:lvl3pPr marL="1306155" indent="0">
              <a:buNone/>
              <a:defRPr sz="3400"/>
            </a:lvl3pPr>
            <a:lvl4pPr marL="1959233" indent="0">
              <a:buNone/>
              <a:defRPr sz="2900"/>
            </a:lvl4pPr>
            <a:lvl5pPr marL="2612311" indent="0">
              <a:buNone/>
              <a:defRPr sz="2900"/>
            </a:lvl5pPr>
            <a:lvl6pPr marL="3265388" indent="0">
              <a:buNone/>
              <a:defRPr sz="2900"/>
            </a:lvl6pPr>
            <a:lvl7pPr marL="3918465" indent="0">
              <a:buNone/>
              <a:defRPr sz="2900"/>
            </a:lvl7pPr>
            <a:lvl8pPr marL="4571543" indent="0">
              <a:buNone/>
              <a:defRPr sz="2900"/>
            </a:lvl8pPr>
            <a:lvl9pPr marL="5224620" indent="0">
              <a:buNone/>
              <a:defRPr sz="2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077" indent="0">
              <a:buNone/>
              <a:defRPr sz="1700"/>
            </a:lvl2pPr>
            <a:lvl3pPr marL="1306155" indent="0">
              <a:buNone/>
              <a:defRPr sz="1400"/>
            </a:lvl3pPr>
            <a:lvl4pPr marL="1959233" indent="0">
              <a:buNone/>
              <a:defRPr sz="1300"/>
            </a:lvl4pPr>
            <a:lvl5pPr marL="2612311" indent="0">
              <a:buNone/>
              <a:defRPr sz="1300"/>
            </a:lvl5pPr>
            <a:lvl6pPr marL="3265388" indent="0">
              <a:buNone/>
              <a:defRPr sz="1300"/>
            </a:lvl6pPr>
            <a:lvl7pPr marL="3918465" indent="0">
              <a:buNone/>
              <a:defRPr sz="1300"/>
            </a:lvl7pPr>
            <a:lvl8pPr marL="4571543" indent="0">
              <a:buNone/>
              <a:defRPr sz="1300"/>
            </a:lvl8pPr>
            <a:lvl9pPr marL="5224620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89A9-A168-48D1-94B6-C53BB460B176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DF452-6B42-492D-A48D-FC582692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224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15" tIns="65308" rIns="130615" bIns="6530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15" tIns="65308" rIns="130615" bIns="6530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2"/>
            <a:ext cx="3413760" cy="438150"/>
          </a:xfrm>
          <a:prstGeom prst="rect">
            <a:avLst/>
          </a:prstGeom>
        </p:spPr>
        <p:txBody>
          <a:bodyPr vert="horz" lIns="130615" tIns="65308" rIns="130615" bIns="6530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889A9-A168-48D1-94B6-C53BB460B176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2"/>
            <a:ext cx="4632960" cy="438150"/>
          </a:xfrm>
          <a:prstGeom prst="rect">
            <a:avLst/>
          </a:prstGeom>
        </p:spPr>
        <p:txBody>
          <a:bodyPr vert="horz" lIns="130615" tIns="65308" rIns="130615" bIns="6530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2"/>
            <a:ext cx="3413760" cy="438150"/>
          </a:xfrm>
          <a:prstGeom prst="rect">
            <a:avLst/>
          </a:prstGeom>
        </p:spPr>
        <p:txBody>
          <a:bodyPr vert="horz" lIns="130615" tIns="65308" rIns="130615" bIns="6530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DF452-6B42-492D-A48D-FC5826922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8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2" r:id="rId20"/>
    <p:sldLayoutId id="2147483683" r:id="rId21"/>
  </p:sldLayoutIdLst>
  <p:hf sldNum="0" hdr="0" ftr="0" dt="0"/>
  <p:txStyles>
    <p:titleStyle>
      <a:lvl1pPr algn="ctr" defTabSz="1306155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08" indent="-489808" algn="l" defTabSz="1306155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251" indent="-408174" algn="l" defTabSz="1306155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694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indent="-326539" algn="l" defTabSz="1306155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849" indent="-326539" algn="l" defTabSz="1306155" rtl="0" eaLnBrk="1" latinLnBrk="0" hangingPunct="1">
        <a:spcBef>
          <a:spcPct val="20000"/>
        </a:spcBef>
        <a:buFont typeface="Arial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1926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003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082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160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077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55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233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311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388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465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620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3" y="2700099"/>
            <a:ext cx="7556421" cy="2126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 Tappers(ICIH-54):  Building the Future of Construction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80193" y="516660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BIM &amp; Digital Twins to Eliminate Cost and Time Overruns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274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9696" y="797484"/>
            <a:ext cx="7857411" cy="1148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Future is Integrated and Immersive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29696" y="2222066"/>
            <a:ext cx="7857411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roadmap includes cutting-edge innovations to further revolutionize construction technology.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336387" y="3016928"/>
            <a:ext cx="22861" cy="4415195"/>
          </a:xfrm>
          <a:prstGeom prst="roundRect">
            <a:avLst>
              <a:gd name="adj" fmla="val 337738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6520282" y="3212188"/>
            <a:ext cx="551378" cy="22860"/>
          </a:xfrm>
          <a:prstGeom prst="roundRect">
            <a:avLst>
              <a:gd name="adj" fmla="val 337738"/>
            </a:avLst>
          </a:prstGeom>
          <a:solidFill>
            <a:srgbClr val="C0C1D7"/>
          </a:solidFill>
          <a:ln/>
        </p:spPr>
      </p:sp>
      <p:sp>
        <p:nvSpPr>
          <p:cNvPr id="7" name="Shape 4"/>
          <p:cNvSpPr/>
          <p:nvPr/>
        </p:nvSpPr>
        <p:spPr>
          <a:xfrm>
            <a:off x="6129635" y="3016927"/>
            <a:ext cx="413504" cy="413504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198516" y="3051337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50"/>
              </a:lnSpc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255553" y="3080028"/>
            <a:ext cx="2297787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Q1: IoT Integration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7255553" y="3477458"/>
            <a:ext cx="6731557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sensor data feeds for live Digital Twin updates and monitoring.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520282" y="4334351"/>
            <a:ext cx="551378" cy="22860"/>
          </a:xfrm>
          <a:prstGeom prst="roundRect">
            <a:avLst>
              <a:gd name="adj" fmla="val 337738"/>
            </a:avLst>
          </a:prstGeom>
          <a:solidFill>
            <a:srgbClr val="C0C1D7"/>
          </a:solidFill>
          <a:ln/>
        </p:spPr>
      </p:sp>
      <p:sp>
        <p:nvSpPr>
          <p:cNvPr id="12" name="Shape 9"/>
          <p:cNvSpPr/>
          <p:nvPr/>
        </p:nvSpPr>
        <p:spPr>
          <a:xfrm>
            <a:off x="6129635" y="4139091"/>
            <a:ext cx="413504" cy="413504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198516" y="4173501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50"/>
              </a:lnSpc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255550" y="4202194"/>
            <a:ext cx="2469357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b="1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Q2: AR/VR Integration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7255553" y="4599623"/>
            <a:ext cx="6731557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Immersive project walk-throughs and virtual collaboration environments.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520282" y="5456515"/>
            <a:ext cx="551378" cy="22860"/>
          </a:xfrm>
          <a:prstGeom prst="roundRect">
            <a:avLst>
              <a:gd name="adj" fmla="val 337738"/>
            </a:avLst>
          </a:prstGeom>
          <a:solidFill>
            <a:srgbClr val="C0C1D7"/>
          </a:solidFill>
          <a:ln/>
        </p:spPr>
      </p:sp>
      <p:sp>
        <p:nvSpPr>
          <p:cNvPr id="17" name="Shape 14"/>
          <p:cNvSpPr/>
          <p:nvPr/>
        </p:nvSpPr>
        <p:spPr>
          <a:xfrm>
            <a:off x="6129635" y="5261253"/>
            <a:ext cx="413504" cy="413504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198516" y="5295664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50"/>
              </a:lnSpc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255553" y="5324358"/>
            <a:ext cx="2921557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Q3: Sustainability Scoring</a:t>
            </a: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7255553" y="5721789"/>
            <a:ext cx="6731557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Environmental impact tracking and eco-friendly construction recommendations.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6520282" y="6872764"/>
            <a:ext cx="551378" cy="22860"/>
          </a:xfrm>
          <a:prstGeom prst="roundRect">
            <a:avLst>
              <a:gd name="adj" fmla="val 337738"/>
            </a:avLst>
          </a:prstGeom>
          <a:solidFill>
            <a:srgbClr val="C0C1D7"/>
          </a:solidFill>
          <a:ln/>
        </p:spPr>
      </p:sp>
      <p:sp>
        <p:nvSpPr>
          <p:cNvPr id="22" name="Shape 19"/>
          <p:cNvSpPr/>
          <p:nvPr/>
        </p:nvSpPr>
        <p:spPr>
          <a:xfrm>
            <a:off x="6129635" y="6677503"/>
            <a:ext cx="413504" cy="413504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6198516" y="6711913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50"/>
              </a:lnSpc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7255550" y="6740604"/>
            <a:ext cx="2643069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Q4: Global Marketplace</a:t>
            </a:r>
            <a:endParaRPr lang="en-US" dirty="0"/>
          </a:p>
        </p:txBody>
      </p:sp>
      <p:sp>
        <p:nvSpPr>
          <p:cNvPr id="25" name="Text 22"/>
          <p:cNvSpPr/>
          <p:nvPr/>
        </p:nvSpPr>
        <p:spPr>
          <a:xfrm>
            <a:off x="7255553" y="7138036"/>
            <a:ext cx="6731557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connecting architects, builders, and clients worldwide.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3" y="68425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Join Us in Revolutionizing Construction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93793" y="2668787"/>
            <a:ext cx="3501509" cy="1701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This tool makes construction smarter, faster, and cheaper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793793" y="4596767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leveraging AI, BIM, and Digital Twins, we're transforming how the world builds infrastructure for the future.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93793" y="6615351"/>
            <a:ext cx="3501509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Ready to eliminate cost and time overruns forever?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856324" y="2697124"/>
            <a:ext cx="3501509" cy="2501622"/>
          </a:xfrm>
          <a:prstGeom prst="roundRect">
            <a:avLst>
              <a:gd name="adj" fmla="val 380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090755" y="2931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Ask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090757" y="3512703"/>
            <a:ext cx="30326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Partner with us to scale this solution and transform the $1.6 trillion construction industry.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398" y="171452"/>
            <a:ext cx="11849101" cy="7945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346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3" y="1209559"/>
            <a:ext cx="68220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$1.6 Trillion Problem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3" y="2485311"/>
            <a:ext cx="6244709" cy="141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148"/>
              </a:lnSpc>
            </a:pPr>
            <a:r>
              <a:rPr lang="en-US" sz="8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 out of 10</a:t>
            </a:r>
            <a:endParaRPr lang="en-US" sz="8900" dirty="0"/>
          </a:p>
        </p:txBody>
      </p:sp>
      <p:sp>
        <p:nvSpPr>
          <p:cNvPr id="4" name="Text 2"/>
          <p:cNvSpPr/>
          <p:nvPr/>
        </p:nvSpPr>
        <p:spPr>
          <a:xfrm>
            <a:off x="793793" y="41298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projects face cost overruns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99522" y="2485312"/>
            <a:ext cx="5195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Construction is chronically inefficient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99524" y="306645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construction industry consistently faces significant cost and time overruns, creating massive inefficiencies across global infrastructure projects.</a:t>
            </a:r>
            <a:endParaRPr lang="en-US" sz="17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51928"/>
            <a:ext cx="566976" cy="56697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644253" y="5086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Poor Coordination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644255" y="5577009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delays and expensive rework between multiple teams and stakeholders.</a:t>
            </a:r>
            <a:endParaRPr lang="en-US" sz="17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4951928"/>
            <a:ext cx="566976" cy="56697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086357" y="5086588"/>
            <a:ext cx="28967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Hidden Design Flaws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6086359" y="5577009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Cause major changes during construction when discovered too late in the process.</a:t>
            </a:r>
            <a:endParaRPr lang="en-US" sz="17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4951928"/>
            <a:ext cx="566976" cy="56697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528462" y="5086588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Budget Mismanagement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10528462" y="5931339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Leads to massive cost escalation and material waste across project lifecycles.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5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242" y="474702"/>
            <a:ext cx="4316016" cy="53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0"/>
              </a:lnSpc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BIM Tool 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04243" y="1273137"/>
            <a:ext cx="7935517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AI-powered BIM and Digital Twin technologies to bring intelligent automation to every phase of construction.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04243" y="2019777"/>
            <a:ext cx="7935517" cy="1010126"/>
          </a:xfrm>
          <a:prstGeom prst="roundRect">
            <a:avLst>
              <a:gd name="adj" fmla="val 717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84503" y="2200037"/>
            <a:ext cx="2158008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Design Validation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84506" y="2573417"/>
            <a:ext cx="7574994" cy="27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detect flaws during construction begins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604243" y="3202543"/>
            <a:ext cx="7935517" cy="1010126"/>
          </a:xfrm>
          <a:prstGeom prst="roundRect">
            <a:avLst>
              <a:gd name="adj" fmla="val 717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84502" y="3382804"/>
            <a:ext cx="3080266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Predictive Resource Planning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84506" y="3756185"/>
            <a:ext cx="7574994" cy="27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workforce and material allocation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604243" y="4385310"/>
            <a:ext cx="7935517" cy="1010126"/>
          </a:xfrm>
          <a:prstGeom prst="roundRect">
            <a:avLst>
              <a:gd name="adj" fmla="val 717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84503" y="4565572"/>
            <a:ext cx="2654856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Budget Control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84506" y="4938951"/>
            <a:ext cx="7574994" cy="27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costs and progress continuously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604243" y="5568077"/>
            <a:ext cx="7935517" cy="1010126"/>
          </a:xfrm>
          <a:prstGeom prst="roundRect">
            <a:avLst>
              <a:gd name="adj" fmla="val 717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84503" y="5748338"/>
            <a:ext cx="2158008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Monitoring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84506" y="6121718"/>
            <a:ext cx="7574994" cy="27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every step with alerts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604243" y="6750844"/>
            <a:ext cx="7935517" cy="1010126"/>
          </a:xfrm>
          <a:prstGeom prst="roundRect">
            <a:avLst>
              <a:gd name="adj" fmla="val 717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84503" y="6931104"/>
            <a:ext cx="2535912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 Independency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84506" y="7304484"/>
            <a:ext cx="7574994" cy="27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Removes dependency on the architect/builder</a:t>
            </a:r>
            <a:endParaRPr 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61" y="506137"/>
            <a:ext cx="10427138" cy="59140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463" y="6695480"/>
            <a:ext cx="7784069" cy="458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                                                 Data Flow Diagram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42461" y="7429739"/>
            <a:ext cx="13345478" cy="29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3" y="956432"/>
            <a:ext cx="102604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From Blueprint to Reality, Seamlessly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3" y="2118837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5" y="32529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Input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020603" y="3743325"/>
            <a:ext cx="606778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gather BIM models, budgets, and project plans into our unified system.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2" y="2118837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6" y="32529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AI/ML Engine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542015" y="3743325"/>
            <a:ext cx="606778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algorithms analyze data to detect flaws, forecast needs, and identify risks.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3" y="4695945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5" y="5830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Intelligent Analytics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1020603" y="6320433"/>
            <a:ext cx="606778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generate actionable insights on role-based dashboards.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2" y="4695945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6" y="58300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Constant Sync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542015" y="6320433"/>
            <a:ext cx="606778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Twin updates continuously, keeping digital and physical worlds aligned.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4682" y="787956"/>
            <a:ext cx="4305776" cy="480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Smarter Way to Build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6024683" y="1729859"/>
            <a:ext cx="8067437" cy="1139666"/>
          </a:xfrm>
          <a:prstGeom prst="roundRect">
            <a:avLst>
              <a:gd name="adj" fmla="val 9628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6024683" y="1706999"/>
            <a:ext cx="8067437" cy="91440"/>
          </a:xfrm>
          <a:prstGeom prst="roundRect">
            <a:avLst>
              <a:gd name="adj" fmla="val 70656"/>
            </a:avLst>
          </a:prstGeom>
          <a:solidFill>
            <a:srgbClr val="4950BC"/>
          </a:solidFill>
          <a:ln/>
        </p:spPr>
      </p:sp>
      <p:sp>
        <p:nvSpPr>
          <p:cNvPr id="6" name="Shape 3"/>
          <p:cNvSpPr/>
          <p:nvPr/>
        </p:nvSpPr>
        <p:spPr>
          <a:xfrm>
            <a:off x="9827717" y="1499237"/>
            <a:ext cx="461366" cy="461368"/>
          </a:xfrm>
          <a:prstGeom prst="roundRect">
            <a:avLst>
              <a:gd name="adj" fmla="val 198194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9966067" y="1614609"/>
            <a:ext cx="184547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01254" y="2114314"/>
            <a:ext cx="1922741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Design Validation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01251" y="2446853"/>
            <a:ext cx="7714298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flaw detection and code compliance checks catch errors before they become costly problems.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6024683" y="3253859"/>
            <a:ext cx="8067437" cy="1139666"/>
          </a:xfrm>
          <a:prstGeom prst="roundRect">
            <a:avLst>
              <a:gd name="adj" fmla="val 9628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6024683" y="3230999"/>
            <a:ext cx="8067437" cy="91440"/>
          </a:xfrm>
          <a:prstGeom prst="roundRect">
            <a:avLst>
              <a:gd name="adj" fmla="val 70656"/>
            </a:avLst>
          </a:prstGeom>
          <a:solidFill>
            <a:srgbClr val="4950BC"/>
          </a:solidFill>
          <a:ln/>
        </p:spPr>
      </p:sp>
      <p:sp>
        <p:nvSpPr>
          <p:cNvPr id="12" name="Shape 9"/>
          <p:cNvSpPr/>
          <p:nvPr/>
        </p:nvSpPr>
        <p:spPr>
          <a:xfrm>
            <a:off x="9827717" y="3023237"/>
            <a:ext cx="461366" cy="461368"/>
          </a:xfrm>
          <a:prstGeom prst="roundRect">
            <a:avLst>
              <a:gd name="adj" fmla="val 198194"/>
            </a:avLst>
          </a:prstGeom>
          <a:solidFill>
            <a:srgbClr val="4950BC"/>
          </a:solidFill>
          <a:ln/>
        </p:spPr>
      </p:sp>
      <p:sp>
        <p:nvSpPr>
          <p:cNvPr id="13" name="Text 10"/>
          <p:cNvSpPr/>
          <p:nvPr/>
        </p:nvSpPr>
        <p:spPr>
          <a:xfrm>
            <a:off x="9966067" y="3138609"/>
            <a:ext cx="184547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201254" y="3638314"/>
            <a:ext cx="1922741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Predictive Analytics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201251" y="3970853"/>
            <a:ext cx="7714298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budget forecasting and timeline optimization using historical data and machine learning.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6024683" y="4777859"/>
            <a:ext cx="8067437" cy="1139666"/>
          </a:xfrm>
          <a:prstGeom prst="roundRect">
            <a:avLst>
              <a:gd name="adj" fmla="val 9628"/>
            </a:avLst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6024683" y="4754999"/>
            <a:ext cx="8067437" cy="91440"/>
          </a:xfrm>
          <a:prstGeom prst="roundRect">
            <a:avLst>
              <a:gd name="adj" fmla="val 70656"/>
            </a:avLst>
          </a:prstGeom>
          <a:solidFill>
            <a:srgbClr val="4950BC"/>
          </a:solidFill>
          <a:ln/>
        </p:spPr>
      </p:sp>
      <p:sp>
        <p:nvSpPr>
          <p:cNvPr id="18" name="Shape 15"/>
          <p:cNvSpPr/>
          <p:nvPr/>
        </p:nvSpPr>
        <p:spPr>
          <a:xfrm>
            <a:off x="9827717" y="4547237"/>
            <a:ext cx="461366" cy="461368"/>
          </a:xfrm>
          <a:prstGeom prst="roundRect">
            <a:avLst>
              <a:gd name="adj" fmla="val 198194"/>
            </a:avLst>
          </a:prstGeom>
          <a:solidFill>
            <a:srgbClr val="4950BC"/>
          </a:solidFill>
          <a:ln/>
        </p:spPr>
      </p:sp>
      <p:sp>
        <p:nvSpPr>
          <p:cNvPr id="19" name="Text 16"/>
          <p:cNvSpPr/>
          <p:nvPr/>
        </p:nvSpPr>
        <p:spPr>
          <a:xfrm>
            <a:off x="9966067" y="4662609"/>
            <a:ext cx="184547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6201253" y="5162314"/>
            <a:ext cx="2579490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3D Visualization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201251" y="5494853"/>
            <a:ext cx="7714298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Browser-based BIM models with measurement tools for immersive project exploration.</a:t>
            </a:r>
            <a:endParaRPr lang="en-US" sz="1100" dirty="0"/>
          </a:p>
        </p:txBody>
      </p:sp>
      <p:sp>
        <p:nvSpPr>
          <p:cNvPr id="22" name="Shape 19"/>
          <p:cNvSpPr/>
          <p:nvPr/>
        </p:nvSpPr>
        <p:spPr>
          <a:xfrm>
            <a:off x="6024683" y="6301859"/>
            <a:ext cx="8067437" cy="1139666"/>
          </a:xfrm>
          <a:prstGeom prst="roundRect">
            <a:avLst>
              <a:gd name="adj" fmla="val 9628"/>
            </a:avLst>
          </a:prstGeom>
          <a:solidFill>
            <a:srgbClr val="FFFFFF"/>
          </a:solidFill>
          <a:ln/>
        </p:spPr>
      </p:sp>
      <p:sp>
        <p:nvSpPr>
          <p:cNvPr id="23" name="Shape 20"/>
          <p:cNvSpPr/>
          <p:nvPr/>
        </p:nvSpPr>
        <p:spPr>
          <a:xfrm>
            <a:off x="6024683" y="6278999"/>
            <a:ext cx="8067437" cy="91440"/>
          </a:xfrm>
          <a:prstGeom prst="roundRect">
            <a:avLst>
              <a:gd name="adj" fmla="val 70656"/>
            </a:avLst>
          </a:prstGeom>
          <a:solidFill>
            <a:srgbClr val="4950BC"/>
          </a:solidFill>
          <a:ln/>
        </p:spPr>
      </p:sp>
      <p:sp>
        <p:nvSpPr>
          <p:cNvPr id="24" name="Shape 21"/>
          <p:cNvSpPr/>
          <p:nvPr/>
        </p:nvSpPr>
        <p:spPr>
          <a:xfrm>
            <a:off x="9827717" y="6071237"/>
            <a:ext cx="461366" cy="461368"/>
          </a:xfrm>
          <a:prstGeom prst="roundRect">
            <a:avLst>
              <a:gd name="adj" fmla="val 198194"/>
            </a:avLst>
          </a:prstGeom>
          <a:solidFill>
            <a:srgbClr val="4950BC"/>
          </a:solidFill>
          <a:ln/>
        </p:spPr>
      </p:sp>
      <p:sp>
        <p:nvSpPr>
          <p:cNvPr id="25" name="Text 22"/>
          <p:cNvSpPr/>
          <p:nvPr/>
        </p:nvSpPr>
        <p:spPr>
          <a:xfrm>
            <a:off x="9966067" y="6186609"/>
            <a:ext cx="184547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6201254" y="6686314"/>
            <a:ext cx="2258021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Role-Based Dashboards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201251" y="7018853"/>
            <a:ext cx="7714298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Customized views for clients, builders, and managers with relevant insights for each stakeholder.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3" y="1667591"/>
            <a:ext cx="66810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Win-Win for Everyone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3" y="28299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platform delivers measurable value to every stakeholder in the construction ecosystem.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93791" y="3448050"/>
            <a:ext cx="4196358" cy="3113842"/>
          </a:xfrm>
          <a:prstGeom prst="roundRect">
            <a:avLst>
              <a:gd name="adj" fmla="val 305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368248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1" y="3831315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5897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 Clients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28226" y="5080161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transparency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28226" y="552236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assurance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8226" y="596455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budgets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5216962" y="3448050"/>
            <a:ext cx="4196358" cy="3113842"/>
          </a:xfrm>
          <a:prstGeom prst="roundRect">
            <a:avLst>
              <a:gd name="adj" fmla="val 305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451397" y="368248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4" y="3831315"/>
            <a:ext cx="306110" cy="38266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51397" y="45897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 Builders</a:t>
            </a:r>
            <a:endParaRPr lang="en-US" sz="2100" dirty="0"/>
          </a:p>
        </p:txBody>
      </p:sp>
      <p:sp>
        <p:nvSpPr>
          <p:cNvPr id="15" name="Text 11"/>
          <p:cNvSpPr/>
          <p:nvPr/>
        </p:nvSpPr>
        <p:spPr>
          <a:xfrm>
            <a:off x="5451397" y="5080161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rework</a:t>
            </a:r>
            <a:endParaRPr lang="en-US" sz="1700" dirty="0"/>
          </a:p>
        </p:txBody>
      </p:sp>
      <p:sp>
        <p:nvSpPr>
          <p:cNvPr id="16" name="Text 12"/>
          <p:cNvSpPr/>
          <p:nvPr/>
        </p:nvSpPr>
        <p:spPr>
          <a:xfrm>
            <a:off x="5451397" y="552236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client trust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5451397" y="596455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Competitive edge</a:t>
            </a:r>
            <a:endParaRPr lang="en-US" sz="1700" dirty="0"/>
          </a:p>
        </p:txBody>
      </p:sp>
      <p:sp>
        <p:nvSpPr>
          <p:cNvPr id="18" name="Shape 14"/>
          <p:cNvSpPr/>
          <p:nvPr/>
        </p:nvSpPr>
        <p:spPr>
          <a:xfrm>
            <a:off x="9640133" y="3448050"/>
            <a:ext cx="4196358" cy="3113842"/>
          </a:xfrm>
          <a:prstGeom prst="roundRect">
            <a:avLst>
              <a:gd name="adj" fmla="val 305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5"/>
          <p:cNvSpPr/>
          <p:nvPr/>
        </p:nvSpPr>
        <p:spPr>
          <a:xfrm>
            <a:off x="9874568" y="368248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35" y="3831315"/>
            <a:ext cx="306110" cy="382667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874568" y="45897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 Managers</a:t>
            </a:r>
            <a:endParaRPr lang="en-US" sz="2100" dirty="0"/>
          </a:p>
        </p:txBody>
      </p:sp>
      <p:sp>
        <p:nvSpPr>
          <p:cNvPr id="22" name="Text 17"/>
          <p:cNvSpPr/>
          <p:nvPr/>
        </p:nvSpPr>
        <p:spPr>
          <a:xfrm>
            <a:off x="9874570" y="5080161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decisions</a:t>
            </a:r>
            <a:endParaRPr lang="en-US" sz="1700" dirty="0"/>
          </a:p>
        </p:txBody>
      </p:sp>
      <p:sp>
        <p:nvSpPr>
          <p:cNvPr id="23" name="Text 18"/>
          <p:cNvSpPr/>
          <p:nvPr/>
        </p:nvSpPr>
        <p:spPr>
          <a:xfrm>
            <a:off x="9874570" y="552236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mitigation</a:t>
            </a:r>
            <a:endParaRPr lang="en-US" sz="1700" dirty="0"/>
          </a:p>
        </p:txBody>
      </p:sp>
      <p:sp>
        <p:nvSpPr>
          <p:cNvPr id="24" name="Text 19"/>
          <p:cNvSpPr/>
          <p:nvPr/>
        </p:nvSpPr>
        <p:spPr>
          <a:xfrm>
            <a:off x="9874570" y="596455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resources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1019177"/>
            <a:ext cx="101317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 Stack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93790" y="2323269"/>
            <a:ext cx="9511190" cy="3917156"/>
          </a:xfrm>
          <a:prstGeom prst="roundRect">
            <a:avLst>
              <a:gd name="adj" fmla="val 243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9658" y="2318505"/>
            <a:ext cx="9503568" cy="6503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474597"/>
            <a:ext cx="33370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4826554" y="2474597"/>
            <a:ext cx="33370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React/Next.js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801412" y="2981207"/>
            <a:ext cx="9503568" cy="6503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224" y="3124917"/>
            <a:ext cx="33370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4826555" y="3124917"/>
            <a:ext cx="33370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801412" y="3631527"/>
            <a:ext cx="9503568" cy="6503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224" y="3775237"/>
            <a:ext cx="33370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4826555" y="3775237"/>
            <a:ext cx="33370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801412" y="4281845"/>
            <a:ext cx="9503568" cy="6503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224" y="4425555"/>
            <a:ext cx="33370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AI/ML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4826555" y="4425555"/>
            <a:ext cx="33370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TensorFlow/PyTorch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801412" y="4932166"/>
            <a:ext cx="9503568" cy="6503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224" y="5075876"/>
            <a:ext cx="33370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4826555" y="5075876"/>
            <a:ext cx="33370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Three.js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801412" y="5582483"/>
            <a:ext cx="9503568" cy="6503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224" y="5726194"/>
            <a:ext cx="33370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4826555" y="5726194"/>
            <a:ext cx="33370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sz="17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Atlas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502</Words>
  <Application>Microsoft Office PowerPoint</Application>
  <PresentationFormat>Custom</PresentationFormat>
  <Paragraphs>105</Paragraphs>
  <Slides>11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Admin</cp:lastModifiedBy>
  <cp:revision>7</cp:revision>
  <dcterms:created xsi:type="dcterms:W3CDTF">2025-09-28T00:54:56Z</dcterms:created>
  <dcterms:modified xsi:type="dcterms:W3CDTF">2025-09-28T03:36:16Z</dcterms:modified>
</cp:coreProperties>
</file>